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8" r:id="rId2"/>
    <p:sldId id="269" r:id="rId3"/>
    <p:sldId id="260" r:id="rId4"/>
    <p:sldId id="285" r:id="rId5"/>
    <p:sldId id="291" r:id="rId6"/>
    <p:sldId id="288" r:id="rId7"/>
    <p:sldId id="290" r:id="rId8"/>
    <p:sldId id="286" r:id="rId9"/>
    <p:sldId id="263" r:id="rId10"/>
    <p:sldId id="265" r:id="rId11"/>
    <p:sldId id="289" r:id="rId12"/>
    <p:sldId id="262" r:id="rId13"/>
    <p:sldId id="271"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3A59C0A5-8350-4928-8517-F841D15A1B7B}">
          <p14:sldIdLst>
            <p14:sldId id="258"/>
            <p14:sldId id="269"/>
            <p14:sldId id="260"/>
            <p14:sldId id="285"/>
            <p14:sldId id="291"/>
            <p14:sldId id="288"/>
            <p14:sldId id="290"/>
            <p14:sldId id="286"/>
            <p14:sldId id="263"/>
            <p14:sldId id="265"/>
            <p14:sldId id="289"/>
            <p14:sldId id="262"/>
            <p14:sldId id="2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A5A5"/>
    <a:srgbClr val="CC99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09" autoAdjust="0"/>
    <p:restoredTop sz="95571" autoAdjust="0"/>
  </p:normalViewPr>
  <p:slideViewPr>
    <p:cSldViewPr snapToGrid="0">
      <p:cViewPr varScale="1">
        <p:scale>
          <a:sx n="110" d="100"/>
          <a:sy n="110" d="100"/>
        </p:scale>
        <p:origin x="87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t>2020/11/22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t>‹#›</a:t>
            </a:fld>
            <a:endParaRPr lang="zh-CN" altLang="en-US"/>
          </a:p>
        </p:txBody>
      </p:sp>
    </p:spTree>
    <p:extLst>
      <p:ext uri="{BB962C8B-B14F-4D97-AF65-F5344CB8AC3E}">
        <p14:creationId xmlns:p14="http://schemas.microsoft.com/office/powerpoint/2010/main" val="1441561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a:t>
            </a:fld>
            <a:endParaRPr lang="zh-CN" altLang="en-US"/>
          </a:p>
        </p:txBody>
      </p:sp>
    </p:spTree>
    <p:extLst>
      <p:ext uri="{BB962C8B-B14F-4D97-AF65-F5344CB8AC3E}">
        <p14:creationId xmlns:p14="http://schemas.microsoft.com/office/powerpoint/2010/main" val="226342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2</a:t>
            </a:fld>
            <a:endParaRPr lang="zh-CN" altLang="en-US"/>
          </a:p>
        </p:txBody>
      </p:sp>
    </p:spTree>
    <p:extLst>
      <p:ext uri="{BB962C8B-B14F-4D97-AF65-F5344CB8AC3E}">
        <p14:creationId xmlns:p14="http://schemas.microsoft.com/office/powerpoint/2010/main" val="4135657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3</a:t>
            </a:fld>
            <a:endParaRPr lang="zh-CN" altLang="en-US"/>
          </a:p>
        </p:txBody>
      </p:sp>
    </p:spTree>
    <p:extLst>
      <p:ext uri="{BB962C8B-B14F-4D97-AF65-F5344CB8AC3E}">
        <p14:creationId xmlns:p14="http://schemas.microsoft.com/office/powerpoint/2010/main" val="2447930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4</a:t>
            </a:fld>
            <a:endParaRPr lang="zh-CN" altLang="en-US"/>
          </a:p>
        </p:txBody>
      </p:sp>
    </p:spTree>
    <p:extLst>
      <p:ext uri="{BB962C8B-B14F-4D97-AF65-F5344CB8AC3E}">
        <p14:creationId xmlns:p14="http://schemas.microsoft.com/office/powerpoint/2010/main" val="1336182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6</a:t>
            </a:fld>
            <a:endParaRPr lang="zh-CN" altLang="en-US"/>
          </a:p>
        </p:txBody>
      </p:sp>
    </p:spTree>
    <p:extLst>
      <p:ext uri="{BB962C8B-B14F-4D97-AF65-F5344CB8AC3E}">
        <p14:creationId xmlns:p14="http://schemas.microsoft.com/office/powerpoint/2010/main" val="548291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训练过程</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8</a:t>
            </a:fld>
            <a:endParaRPr lang="zh-CN" altLang="en-US"/>
          </a:p>
        </p:txBody>
      </p:sp>
    </p:spTree>
    <p:extLst>
      <p:ext uri="{BB962C8B-B14F-4D97-AF65-F5344CB8AC3E}">
        <p14:creationId xmlns:p14="http://schemas.microsoft.com/office/powerpoint/2010/main" val="1262222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ff-ext</a:t>
            </a:r>
            <a:r>
              <a:rPr lang="en-US" altLang="zh-CN" baseline="0" dirty="0" smtClean="0"/>
              <a:t> = </a:t>
            </a:r>
            <a:r>
              <a:rPr lang="en-US" altLang="zh-CN" dirty="0" smtClean="0"/>
              <a:t>feed-forward extractor</a:t>
            </a:r>
          </a:p>
          <a:p>
            <a:r>
              <a:rPr lang="zh-CN" altLang="en-US" sz="1200" b="0" i="0" kern="1200" dirty="0" smtClean="0">
                <a:solidFill>
                  <a:schemeClr val="tx1"/>
                </a:solidFill>
                <a:effectLst/>
                <a:latin typeface="+mn-lt"/>
                <a:ea typeface="+mn-ea"/>
                <a:cs typeface="+mn-cs"/>
              </a:rPr>
              <a:t>一般生成摘要模型都要加上避免重复词的模块，主流的是两种方式，一种是</a:t>
            </a:r>
            <a:r>
              <a:rPr lang="en-US" altLang="zh-CN" sz="1200" b="0" i="0" kern="1200" dirty="0" smtClean="0">
                <a:solidFill>
                  <a:schemeClr val="tx1"/>
                </a:solidFill>
                <a:effectLst/>
                <a:latin typeface="+mn-lt"/>
                <a:ea typeface="+mn-ea"/>
                <a:cs typeface="+mn-cs"/>
              </a:rPr>
              <a:t>coverage</a:t>
            </a:r>
            <a:r>
              <a:rPr lang="zh-CN" altLang="en-US" sz="1200" b="0" i="0" kern="1200" dirty="0" smtClean="0">
                <a:solidFill>
                  <a:schemeClr val="tx1"/>
                </a:solidFill>
                <a:effectLst/>
                <a:latin typeface="+mn-lt"/>
                <a:ea typeface="+mn-ea"/>
                <a:cs typeface="+mn-cs"/>
              </a:rPr>
              <a:t>机制，通过对</a:t>
            </a:r>
            <a:r>
              <a:rPr lang="en-US" altLang="zh-CN" sz="1200" b="0" i="0" kern="1200" dirty="0" smtClean="0">
                <a:solidFill>
                  <a:schemeClr val="tx1"/>
                </a:solidFill>
                <a:effectLst/>
                <a:latin typeface="+mn-lt"/>
                <a:ea typeface="+mn-ea"/>
                <a:cs typeface="+mn-cs"/>
              </a:rPr>
              <a:t>attention</a:t>
            </a:r>
            <a:r>
              <a:rPr lang="zh-CN" altLang="en-US" sz="1200" b="0" i="0" kern="1200" dirty="0" smtClean="0">
                <a:solidFill>
                  <a:schemeClr val="tx1"/>
                </a:solidFill>
                <a:effectLst/>
                <a:latin typeface="+mn-lt"/>
                <a:ea typeface="+mn-ea"/>
                <a:cs typeface="+mn-cs"/>
              </a:rPr>
              <a:t>的惩罚来实现，另一种在测试的时候引入</a:t>
            </a:r>
            <a:r>
              <a:rPr lang="en-US" altLang="zh-CN" sz="1200" b="0" i="0" kern="1200" dirty="0" smtClean="0">
                <a:solidFill>
                  <a:schemeClr val="tx1"/>
                </a:solidFill>
                <a:effectLst/>
                <a:latin typeface="+mn-lt"/>
                <a:ea typeface="+mn-ea"/>
                <a:cs typeface="+mn-cs"/>
              </a:rPr>
              <a:t>tri-gram avoidance</a:t>
            </a:r>
            <a:r>
              <a:rPr lang="zh-CN" altLang="en-US" sz="1200" b="0" i="0" kern="1200" dirty="0" smtClean="0">
                <a:solidFill>
                  <a:schemeClr val="tx1"/>
                </a:solidFill>
                <a:effectLst/>
                <a:latin typeface="+mn-lt"/>
                <a:ea typeface="+mn-ea"/>
                <a:cs typeface="+mn-cs"/>
              </a:rPr>
              <a:t>策略，生成的摘要中不能包含相同的</a:t>
            </a:r>
            <a:r>
              <a:rPr lang="en-US" altLang="zh-CN" sz="1200" b="0" i="0" kern="1200" dirty="0" smtClean="0">
                <a:solidFill>
                  <a:schemeClr val="tx1"/>
                </a:solidFill>
                <a:effectLst/>
                <a:latin typeface="+mn-lt"/>
                <a:ea typeface="+mn-ea"/>
                <a:cs typeface="+mn-cs"/>
              </a:rPr>
              <a:t>tri-gram</a:t>
            </a:r>
            <a:r>
              <a:rPr lang="zh-CN" altLang="en-US" sz="1200" b="0" i="0" kern="1200" dirty="0" smtClean="0">
                <a:solidFill>
                  <a:schemeClr val="tx1"/>
                </a:solidFill>
                <a:effectLst/>
                <a:latin typeface="+mn-lt"/>
                <a:ea typeface="+mn-ea"/>
                <a:cs typeface="+mn-cs"/>
              </a:rPr>
              <a:t>。</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9</a:t>
            </a:fld>
            <a:endParaRPr lang="zh-CN" altLang="en-US"/>
          </a:p>
        </p:txBody>
      </p:sp>
    </p:spTree>
    <p:extLst>
      <p:ext uri="{BB962C8B-B14F-4D97-AF65-F5344CB8AC3E}">
        <p14:creationId xmlns:p14="http://schemas.microsoft.com/office/powerpoint/2010/main" val="3881660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10</a:t>
            </a:fld>
            <a:endParaRPr lang="zh-CN" altLang="en-US"/>
          </a:p>
        </p:txBody>
      </p:sp>
    </p:spTree>
    <p:extLst>
      <p:ext uri="{BB962C8B-B14F-4D97-AF65-F5344CB8AC3E}">
        <p14:creationId xmlns:p14="http://schemas.microsoft.com/office/powerpoint/2010/main" val="339499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11</a:t>
            </a:fld>
            <a:endParaRPr lang="zh-CN" altLang="en-US"/>
          </a:p>
        </p:txBody>
      </p:sp>
    </p:spTree>
    <p:extLst>
      <p:ext uri="{BB962C8B-B14F-4D97-AF65-F5344CB8AC3E}">
        <p14:creationId xmlns:p14="http://schemas.microsoft.com/office/powerpoint/2010/main" val="300333688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400"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p:blipFill>
          <p:spPr>
            <a:xfrm>
              <a:off x="779089" y="689929"/>
              <a:ext cx="2924175" cy="239712"/>
            </a:xfrm>
            <a:prstGeom prst="rect">
              <a:avLst/>
            </a:prstGeom>
          </p:spPr>
        </p:pic>
        <p:sp>
          <p:nvSpPr>
            <p:cNvPr id="22" name="矩形 21"/>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0"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28"/>
            <a:ext cx="1930064"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spTree>
    <p:extLst>
      <p:ext uri="{BB962C8B-B14F-4D97-AF65-F5344CB8AC3E}">
        <p14:creationId xmlns:p14="http://schemas.microsoft.com/office/powerpoint/2010/main" val="326147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136262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397224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a:t>单击此处编辑母版标题样式</a:t>
            </a:r>
          </a:p>
        </p:txBody>
      </p:sp>
      <p:sp>
        <p:nvSpPr>
          <p:cNvPr id="3" name="内容占位符 2"/>
          <p:cNvSpPr>
            <a:spLocks noGrp="1"/>
          </p:cNvSpPr>
          <p:nvPr>
            <p:ph idx="1"/>
          </p:nvPr>
        </p:nvSpPr>
        <p:spPr>
          <a:xfrm>
            <a:off x="838200" y="1316974"/>
            <a:ext cx="10515600" cy="4859989"/>
          </a:xfrm>
        </p:spPr>
        <p:txBody>
          <a:bodyPr/>
          <a:lstStyle>
            <a:lvl1pPr marL="358775"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4" name="图片 13"/>
          <p:cNvPicPr>
            <a:picLocks noChangeAspect="1"/>
          </p:cNvPicPr>
          <p:nvPr userDrawn="1"/>
        </p:nvPicPr>
        <p:blipFill>
          <a:blip r:embed="rId2"/>
          <a:stretch>
            <a:fillRect/>
          </a:stretch>
        </p:blipFill>
        <p:spPr>
          <a:xfrm>
            <a:off x="0" y="212"/>
            <a:ext cx="12204000" cy="603327"/>
          </a:xfrm>
          <a:prstGeom prst="rect">
            <a:avLst/>
          </a:prstGeom>
        </p:spPr>
      </p:pic>
      <p:grpSp>
        <p:nvGrpSpPr>
          <p:cNvPr id="9" name="组合 8"/>
          <p:cNvGrpSpPr/>
          <p:nvPr userDrawn="1"/>
        </p:nvGrpSpPr>
        <p:grpSpPr>
          <a:xfrm>
            <a:off x="0" y="0"/>
            <a:ext cx="12291084" cy="608944"/>
            <a:chOff x="0" y="0"/>
            <a:chExt cx="12291084"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extLst>
      <p:ext uri="{BB962C8B-B14F-4D97-AF65-F5344CB8AC3E}">
        <p14:creationId xmlns:p14="http://schemas.microsoft.com/office/powerpoint/2010/main" val="267695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1477751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2020/11/22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2650884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1BC03B-13BB-476B-B07A-5829C61798CD}" type="datetimeFigureOut">
              <a:rPr lang="zh-CN" altLang="en-US" smtClean="0"/>
              <a:t>2020/11/22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859418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1BC03B-13BB-476B-B07A-5829C61798CD}" type="datetimeFigureOut">
              <a:rPr lang="zh-CN" altLang="en-US" smtClean="0"/>
              <a:t>2020/11/22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3022237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t>2020/11/22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2372999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2020/11/22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3889571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2020/11/22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grpSp>
        <p:nvGrpSpPr>
          <p:cNvPr id="9" name="组合 8"/>
          <p:cNvGrpSpPr/>
          <p:nvPr userDrawn="1"/>
        </p:nvGrpSpPr>
        <p:grpSpPr>
          <a:xfrm>
            <a:off x="565604" y="0"/>
            <a:ext cx="11725480" cy="608944"/>
            <a:chOff x="565604" y="0"/>
            <a:chExt cx="11725480"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a:t>
              </a:r>
              <a:r>
                <a:rPr lang="en-US" altLang="zh-CN" sz="1500" dirty="0" err="1">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extLst>
      <p:ext uri="{BB962C8B-B14F-4D97-AF65-F5344CB8AC3E}">
        <p14:creationId xmlns:p14="http://schemas.microsoft.com/office/powerpoint/2010/main" val="21186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293841"/>
            <a:ext cx="10515600" cy="5121247"/>
          </a:xfrm>
          <a:prstGeom prst="rect">
            <a:avLst/>
          </a:prstGeom>
        </p:spPr>
        <p:txBody>
          <a:bodyPr vert="horz" lIns="91440" tIns="45720" rIns="91440" bIns="45720" rtlCol="0">
            <a:normAutofit/>
          </a:bodyPr>
          <a:lstStyle/>
          <a:p>
            <a:pPr marL="358775" lvl="0"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4325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t>2020/11/22</a:t>
            </a:fld>
            <a:endParaRPr lang="zh-CN" altLang="en-US"/>
          </a:p>
        </p:txBody>
      </p:sp>
      <p:sp>
        <p:nvSpPr>
          <p:cNvPr id="5" name="页脚占位符 4"/>
          <p:cNvSpPr>
            <a:spLocks noGrp="1"/>
          </p:cNvSpPr>
          <p:nvPr>
            <p:ph type="ftr" sz="quarter" idx="3"/>
          </p:nvPr>
        </p:nvSpPr>
        <p:spPr>
          <a:xfrm>
            <a:off x="4038600" y="64325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t>‹#›</a:t>
            </a:fld>
            <a:endParaRPr lang="zh-CN" altLang="en-US"/>
          </a:p>
        </p:txBody>
      </p:sp>
      <p:grpSp>
        <p:nvGrpSpPr>
          <p:cNvPr id="15" name="组合 14"/>
          <p:cNvGrpSpPr/>
          <p:nvPr userDrawn="1"/>
        </p:nvGrpSpPr>
        <p:grpSpPr>
          <a:xfrm>
            <a:off x="0" y="0"/>
            <a:ext cx="12291084" cy="608944"/>
            <a:chOff x="0" y="0"/>
            <a:chExt cx="12291084" cy="608944"/>
          </a:xfrm>
        </p:grpSpPr>
        <p:pic>
          <p:nvPicPr>
            <p:cNvPr id="16" name="图片 15"/>
            <p:cNvPicPr>
              <a:picLocks noChangeAspect="1"/>
            </p:cNvPicPr>
            <p:nvPr/>
          </p:nvPicPr>
          <p:blipFill>
            <a:blip r:embed="rId13">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4"/>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5"/>
            <a:stretch>
              <a:fillRect/>
            </a:stretch>
          </p:blipFill>
          <p:spPr>
            <a:xfrm>
              <a:off x="11756232" y="0"/>
              <a:ext cx="374807" cy="504825"/>
            </a:xfrm>
            <a:prstGeom prst="rect">
              <a:avLst/>
            </a:prstGeom>
          </p:spPr>
        </p:pic>
        <p:sp>
          <p:nvSpPr>
            <p:cNvPr id="20" name="矩形 19"/>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extLst>
      <p:ext uri="{BB962C8B-B14F-4D97-AF65-F5344CB8AC3E}">
        <p14:creationId xmlns:p14="http://schemas.microsoft.com/office/powerpoint/2010/main" val="3743592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25" indent="-514350" algn="l" defTabSz="914400" rtl="0" eaLnBrk="1" latinLnBrk="0" hangingPunct="1">
        <a:lnSpc>
          <a:spcPct val="90000"/>
        </a:lnSpc>
        <a:spcBef>
          <a:spcPts val="1000"/>
        </a:spcBef>
        <a:buSzPct val="75000"/>
        <a:buFont typeface="Wingdings" panose="05000000000000000000" pitchFamily="2" charset="2"/>
        <a:buChar char="p"/>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800" indent="-228600" algn="l" defTabSz="914400"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3000" indent="-228600" algn="l" defTabSz="914400"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9.jpe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0"/>
            <a:ext cx="12204000" cy="973274"/>
            <a:chOff x="0" y="0"/>
            <a:chExt cx="12204000" cy="973274"/>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10261936" y="308328"/>
              <a:ext cx="1930064"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p:blipFill>
          <p:spPr>
            <a:xfrm>
              <a:off x="779089" y="689929"/>
              <a:ext cx="2924175" cy="239712"/>
            </a:xfrm>
            <a:prstGeom prst="rect">
              <a:avLst/>
            </a:prstGeom>
          </p:spPr>
        </p:pic>
        <p:sp>
          <p:nvSpPr>
            <p:cNvPr id="4" name="矩形 3"/>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p:blipFill>
          <p:spPr>
            <a:xfrm>
              <a:off x="883306" y="118429"/>
              <a:ext cx="3038475" cy="849946"/>
            </a:xfrm>
            <a:prstGeom prst="rect">
              <a:avLst/>
            </a:prstGeom>
          </p:spPr>
        </p:pic>
        <p:sp>
          <p:nvSpPr>
            <p:cNvPr id="9" name="矩形 8"/>
            <p:cNvSpPr/>
            <p:nvPr/>
          </p:nvSpPr>
          <p:spPr>
            <a:xfrm>
              <a:off x="1004107" y="80242"/>
              <a:ext cx="213279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0"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12000" y="1276703"/>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9" name="直接连接符 18"/>
          <p:cNvCxnSpPr/>
          <p:nvPr/>
        </p:nvCxnSpPr>
        <p:spPr>
          <a:xfrm>
            <a:off x="0" y="122506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8"/>
          <a:stretch>
            <a:fillRect/>
          </a:stretch>
        </p:blipFill>
        <p:spPr>
          <a:xfrm>
            <a:off x="10755086" y="5894738"/>
            <a:ext cx="1436914" cy="963262"/>
          </a:xfrm>
          <a:prstGeom prst="rect">
            <a:avLst/>
          </a:prstGeom>
        </p:spPr>
      </p:pic>
      <p:pic>
        <p:nvPicPr>
          <p:cNvPr id="27" name="图片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0094" y="5882234"/>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3663" y="6024932"/>
            <a:ext cx="1260000" cy="681082"/>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7040" y="5926769"/>
            <a:ext cx="836364" cy="828000"/>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13"/>
          <a:stretch>
            <a:fillRect/>
          </a:stretch>
        </p:blipFill>
        <p:spPr>
          <a:xfrm>
            <a:off x="621847" y="1785880"/>
            <a:ext cx="3944527" cy="3296252"/>
          </a:xfrm>
          <a:prstGeom prst="rect">
            <a:avLst/>
          </a:prstGeom>
        </p:spPr>
      </p:pic>
      <p:sp>
        <p:nvSpPr>
          <p:cNvPr id="12" name="文本框 11">
            <a:extLst>
              <a:ext uri="{FF2B5EF4-FFF2-40B4-BE49-F238E27FC236}">
                <a16:creationId xmlns:a16="http://schemas.microsoft.com/office/drawing/2014/main" id="{F8F477F7-4847-491A-B004-0308CAF7CDFE}"/>
              </a:ext>
            </a:extLst>
          </p:cNvPr>
          <p:cNvSpPr txBox="1"/>
          <p:nvPr/>
        </p:nvSpPr>
        <p:spPr>
          <a:xfrm>
            <a:off x="7007901" y="6141262"/>
            <a:ext cx="1916920" cy="369332"/>
          </a:xfrm>
          <a:prstGeom prst="rect">
            <a:avLst/>
          </a:prstGeom>
          <a:noFill/>
        </p:spPr>
        <p:txBody>
          <a:bodyPr wrap="square" rtlCol="0">
            <a:spAutoFit/>
          </a:bodyPr>
          <a:lstStyle/>
          <a:p>
            <a:r>
              <a:rPr lang="en-US" altLang="zh-CN" dirty="0" err="1" smtClean="0"/>
              <a:t>Hongyang</a:t>
            </a:r>
            <a:r>
              <a:rPr lang="en-US" altLang="zh-CN" dirty="0" smtClean="0"/>
              <a:t> Song</a:t>
            </a:r>
            <a:endParaRPr lang="zh-CN" altLang="en-US" dirty="0"/>
          </a:p>
        </p:txBody>
      </p:sp>
      <p:sp>
        <p:nvSpPr>
          <p:cNvPr id="13" name="文本框 12">
            <a:extLst>
              <a:ext uri="{FF2B5EF4-FFF2-40B4-BE49-F238E27FC236}">
                <a16:creationId xmlns:a16="http://schemas.microsoft.com/office/drawing/2014/main" id="{1447D4DE-4B98-46F5-8D8C-96038B1FBB90}"/>
              </a:ext>
            </a:extLst>
          </p:cNvPr>
          <p:cNvSpPr txBox="1"/>
          <p:nvPr/>
        </p:nvSpPr>
        <p:spPr>
          <a:xfrm>
            <a:off x="6167122" y="4158403"/>
            <a:ext cx="4436130" cy="307777"/>
          </a:xfrm>
          <a:prstGeom prst="rect">
            <a:avLst/>
          </a:prstGeom>
          <a:noFill/>
        </p:spPr>
        <p:txBody>
          <a:bodyPr wrap="square" rtlCol="0">
            <a:spAutoFit/>
          </a:bodyPr>
          <a:lstStyle/>
          <a:p>
            <a:r>
              <a:rPr lang="en-US" altLang="zh-CN" sz="1400" dirty="0" smtClean="0">
                <a:latin typeface="Times New Roman" panose="02020603050405020304" pitchFamily="18" charset="0"/>
                <a:cs typeface="Times New Roman" panose="02020603050405020304" pitchFamily="18" charset="0"/>
              </a:rPr>
              <a:t>Code: </a:t>
            </a:r>
            <a:r>
              <a:rPr lang="nb-NO" altLang="zh-CN" sz="1400" dirty="0" smtClean="0">
                <a:latin typeface="Times New Roman" panose="02020603050405020304" pitchFamily="18" charset="0"/>
                <a:cs typeface="Times New Roman" panose="02020603050405020304" pitchFamily="18" charset="0"/>
              </a:rPr>
              <a:t>https</a:t>
            </a:r>
            <a:r>
              <a:rPr lang="nb-NO" altLang="zh-CN" sz="1400" dirty="0">
                <a:latin typeface="Times New Roman" panose="02020603050405020304" pitchFamily="18" charset="0"/>
                <a:cs typeface="Times New Roman" panose="02020603050405020304" pitchFamily="18" charset="0"/>
              </a:rPr>
              <a:t>://github.com/ChenRocks/fast_abs_rl</a:t>
            </a:r>
            <a:endParaRPr lang="zh-CN" altLang="en-US" sz="1400" dirty="0">
              <a:latin typeface="Times New Roman" panose="02020603050405020304" pitchFamily="18" charset="0"/>
              <a:cs typeface="Times New Roman" panose="02020603050405020304" pitchFamily="18" charset="0"/>
            </a:endParaRPr>
          </a:p>
        </p:txBody>
      </p:sp>
      <p:sp>
        <p:nvSpPr>
          <p:cNvPr id="23" name="矩形 22"/>
          <p:cNvSpPr/>
          <p:nvPr/>
        </p:nvSpPr>
        <p:spPr>
          <a:xfrm>
            <a:off x="4631687" y="4928243"/>
            <a:ext cx="7725192" cy="307777"/>
          </a:xfrm>
          <a:prstGeom prst="rect">
            <a:avLst/>
          </a:prstGeom>
        </p:spPr>
        <p:txBody>
          <a:bodyPr wrap="none">
            <a:spAutoFit/>
          </a:bodyPr>
          <a:lstStyle/>
          <a:p>
            <a:r>
              <a:rPr lang="en-US" altLang="zh-CN" sz="1400" dirty="0" smtClean="0"/>
              <a:t>AAAI_2020_</a:t>
            </a:r>
            <a:r>
              <a:rPr lang="zh-CN" altLang="en-US" sz="1400" dirty="0" smtClean="0"/>
              <a:t>Attractive </a:t>
            </a:r>
            <a:r>
              <a:rPr lang="zh-CN" altLang="en-US" sz="1400" dirty="0"/>
              <a:t>or Faithful? Popularity-Reinforced </a:t>
            </a:r>
            <a:r>
              <a:rPr lang="zh-CN" altLang="en-US" sz="1400" dirty="0" smtClean="0"/>
              <a:t>Learning </a:t>
            </a:r>
            <a:r>
              <a:rPr lang="en-US" altLang="zh-CN" sz="1400" dirty="0" smtClean="0"/>
              <a:t>for </a:t>
            </a:r>
            <a:r>
              <a:rPr lang="en-US" altLang="zh-CN" sz="1400" dirty="0"/>
              <a:t>Inspired Headline Generation</a:t>
            </a:r>
            <a:endParaRPr lang="zh-CN" altLang="en-US" sz="1400" dirty="0"/>
          </a:p>
        </p:txBody>
      </p:sp>
      <p:sp>
        <p:nvSpPr>
          <p:cNvPr id="25" name="矩形 24"/>
          <p:cNvSpPr/>
          <p:nvPr/>
        </p:nvSpPr>
        <p:spPr>
          <a:xfrm>
            <a:off x="4886656" y="5335264"/>
            <a:ext cx="4038285" cy="307777"/>
          </a:xfrm>
          <a:prstGeom prst="rect">
            <a:avLst/>
          </a:prstGeom>
        </p:spPr>
        <p:txBody>
          <a:bodyPr wrap="none">
            <a:spAutoFit/>
          </a:bodyPr>
          <a:lstStyle/>
          <a:p>
            <a:r>
              <a:rPr lang="en-US" altLang="zh-CN" sz="1400" dirty="0"/>
              <a:t>https://github.com/yunzhusong/AAAI20-PORLHG</a:t>
            </a:r>
            <a:endParaRPr lang="zh-CN" altLang="en-US" sz="1400" dirty="0"/>
          </a:p>
        </p:txBody>
      </p:sp>
      <p:pic>
        <p:nvPicPr>
          <p:cNvPr id="2" name="图片 1"/>
          <p:cNvPicPr>
            <a:picLocks noChangeAspect="1"/>
          </p:cNvPicPr>
          <p:nvPr/>
        </p:nvPicPr>
        <p:blipFill>
          <a:blip r:embed="rId14"/>
          <a:stretch>
            <a:fillRect/>
          </a:stretch>
        </p:blipFill>
        <p:spPr>
          <a:xfrm>
            <a:off x="5493450" y="1415736"/>
            <a:ext cx="5324475" cy="2362200"/>
          </a:xfrm>
          <a:prstGeom prst="rect">
            <a:avLst/>
          </a:prstGeom>
        </p:spPr>
      </p:pic>
      <p:sp>
        <p:nvSpPr>
          <p:cNvPr id="28" name="文本框 27">
            <a:extLst>
              <a:ext uri="{FF2B5EF4-FFF2-40B4-BE49-F238E27FC236}">
                <a16:creationId xmlns:a16="http://schemas.microsoft.com/office/drawing/2014/main" id="{1447D4DE-4B98-46F5-8D8C-96038B1FBB90}"/>
              </a:ext>
            </a:extLst>
          </p:cNvPr>
          <p:cNvSpPr txBox="1"/>
          <p:nvPr/>
        </p:nvSpPr>
        <p:spPr>
          <a:xfrm>
            <a:off x="7547915" y="3827558"/>
            <a:ext cx="1021182" cy="307777"/>
          </a:xfrm>
          <a:prstGeom prst="rect">
            <a:avLst/>
          </a:prstGeom>
          <a:noFill/>
        </p:spPr>
        <p:txBody>
          <a:bodyPr wrap="square" rtlCol="0">
            <a:spAutoFit/>
          </a:bodyPr>
          <a:lstStyle/>
          <a:p>
            <a:r>
              <a:rPr lang="en-US" altLang="zh-CN" sz="1400" dirty="0" smtClean="0">
                <a:latin typeface="Times New Roman" panose="02020603050405020304" pitchFamily="18" charset="0"/>
                <a:cs typeface="Times New Roman" panose="02020603050405020304" pitchFamily="18" charset="0"/>
              </a:rPr>
              <a:t>ACL_2018</a:t>
            </a:r>
            <a:endParaRPr lang="zh-CN" alt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9839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E248569F-2D3F-451E-8438-26634B2B911E}"/>
              </a:ext>
            </a:extLst>
          </p:cNvPr>
          <p:cNvSpPr>
            <a:spLocks noGrp="1"/>
          </p:cNvSpPr>
          <p:nvPr>
            <p:ph type="title"/>
          </p:nvPr>
        </p:nvSpPr>
        <p:spPr/>
        <p:txBody>
          <a:bodyPr/>
          <a:lstStyle/>
          <a:p>
            <a:r>
              <a:rPr lang="en-US" altLang="zh-CN" sz="4400" dirty="0"/>
              <a:t>Experiment</a:t>
            </a:r>
            <a:endParaRPr lang="zh-CN" altLang="en-US" sz="4400" dirty="0"/>
          </a:p>
        </p:txBody>
      </p:sp>
      <p:pic>
        <p:nvPicPr>
          <p:cNvPr id="5" name="图片 4"/>
          <p:cNvPicPr>
            <a:picLocks noChangeAspect="1"/>
          </p:cNvPicPr>
          <p:nvPr/>
        </p:nvPicPr>
        <p:blipFill>
          <a:blip r:embed="rId3"/>
          <a:stretch>
            <a:fillRect/>
          </a:stretch>
        </p:blipFill>
        <p:spPr>
          <a:xfrm>
            <a:off x="3320249" y="1574026"/>
            <a:ext cx="5998114" cy="4872594"/>
          </a:xfrm>
          <a:prstGeom prst="rect">
            <a:avLst/>
          </a:prstGeom>
        </p:spPr>
      </p:pic>
    </p:spTree>
    <p:extLst>
      <p:ext uri="{BB962C8B-B14F-4D97-AF65-F5344CB8AC3E}">
        <p14:creationId xmlns:p14="http://schemas.microsoft.com/office/powerpoint/2010/main" val="2230674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581569" y="1489070"/>
            <a:ext cx="4868755" cy="1359802"/>
          </a:xfrm>
          <a:prstGeom prst="rect">
            <a:avLst/>
          </a:prstGeom>
        </p:spPr>
      </p:pic>
      <p:pic>
        <p:nvPicPr>
          <p:cNvPr id="5" name="图片 4"/>
          <p:cNvPicPr>
            <a:picLocks noChangeAspect="1"/>
          </p:cNvPicPr>
          <p:nvPr/>
        </p:nvPicPr>
        <p:blipFill>
          <a:blip r:embed="rId4"/>
          <a:stretch>
            <a:fillRect/>
          </a:stretch>
        </p:blipFill>
        <p:spPr>
          <a:xfrm>
            <a:off x="6231871" y="1302557"/>
            <a:ext cx="5096197" cy="1732827"/>
          </a:xfrm>
          <a:prstGeom prst="rect">
            <a:avLst/>
          </a:prstGeom>
        </p:spPr>
      </p:pic>
      <p:pic>
        <p:nvPicPr>
          <p:cNvPr id="6" name="图片 5"/>
          <p:cNvPicPr>
            <a:picLocks noChangeAspect="1"/>
          </p:cNvPicPr>
          <p:nvPr/>
        </p:nvPicPr>
        <p:blipFill>
          <a:blip r:embed="rId5"/>
          <a:stretch>
            <a:fillRect/>
          </a:stretch>
        </p:blipFill>
        <p:spPr>
          <a:xfrm>
            <a:off x="322208" y="3690935"/>
            <a:ext cx="5387475" cy="1768351"/>
          </a:xfrm>
          <a:prstGeom prst="rect">
            <a:avLst/>
          </a:prstGeom>
        </p:spPr>
      </p:pic>
      <p:pic>
        <p:nvPicPr>
          <p:cNvPr id="7" name="图片 6"/>
          <p:cNvPicPr>
            <a:picLocks noChangeAspect="1"/>
          </p:cNvPicPr>
          <p:nvPr/>
        </p:nvPicPr>
        <p:blipFill>
          <a:blip r:embed="rId6"/>
          <a:stretch>
            <a:fillRect/>
          </a:stretch>
        </p:blipFill>
        <p:spPr>
          <a:xfrm>
            <a:off x="6182951" y="3701143"/>
            <a:ext cx="5145117" cy="1785487"/>
          </a:xfrm>
          <a:prstGeom prst="rect">
            <a:avLst/>
          </a:prstGeom>
        </p:spPr>
      </p:pic>
    </p:spTree>
    <p:extLst>
      <p:ext uri="{BB962C8B-B14F-4D97-AF65-F5344CB8AC3E}">
        <p14:creationId xmlns:p14="http://schemas.microsoft.com/office/powerpoint/2010/main" val="31270007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629727" y="625799"/>
            <a:ext cx="5489635" cy="6105545"/>
          </a:xfrm>
          <a:prstGeom prst="rect">
            <a:avLst/>
          </a:prstGeom>
        </p:spPr>
      </p:pic>
      <p:pic>
        <p:nvPicPr>
          <p:cNvPr id="5" name="图片 4"/>
          <p:cNvPicPr>
            <a:picLocks noChangeAspect="1"/>
          </p:cNvPicPr>
          <p:nvPr/>
        </p:nvPicPr>
        <p:blipFill>
          <a:blip r:embed="rId3"/>
          <a:stretch>
            <a:fillRect/>
          </a:stretch>
        </p:blipFill>
        <p:spPr>
          <a:xfrm>
            <a:off x="6119362" y="625799"/>
            <a:ext cx="5230963" cy="6023937"/>
          </a:xfrm>
          <a:prstGeom prst="rect">
            <a:avLst/>
          </a:prstGeom>
        </p:spPr>
      </p:pic>
    </p:spTree>
    <p:extLst>
      <p:ext uri="{BB962C8B-B14F-4D97-AF65-F5344CB8AC3E}">
        <p14:creationId xmlns:p14="http://schemas.microsoft.com/office/powerpoint/2010/main" val="11802247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A6EAA69-8BAE-4703-9866-614CADA35A05}"/>
              </a:ext>
            </a:extLst>
          </p:cNvPr>
          <p:cNvSpPr txBox="1"/>
          <p:nvPr/>
        </p:nvSpPr>
        <p:spPr>
          <a:xfrm>
            <a:off x="4798244" y="3013501"/>
            <a:ext cx="3073138" cy="830997"/>
          </a:xfrm>
          <a:prstGeom prst="rect">
            <a:avLst/>
          </a:prstGeom>
          <a:noFill/>
        </p:spPr>
        <p:txBody>
          <a:bodyPr wrap="square" rtlCol="0">
            <a:spAutoFit/>
          </a:bodyPr>
          <a:lstStyle/>
          <a:p>
            <a:r>
              <a:rPr lang="en-US" altLang="zh-CN" sz="4800" dirty="0"/>
              <a:t>Thanks</a:t>
            </a:r>
            <a:endParaRPr lang="zh-CN" altLang="en-US" sz="4800" dirty="0"/>
          </a:p>
        </p:txBody>
      </p:sp>
    </p:spTree>
    <p:extLst>
      <p:ext uri="{BB962C8B-B14F-4D97-AF65-F5344CB8AC3E}">
        <p14:creationId xmlns:p14="http://schemas.microsoft.com/office/powerpoint/2010/main" val="1764473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19149888-B93E-4090-A5C6-C1812100E239}"/>
              </a:ext>
            </a:extLst>
          </p:cNvPr>
          <p:cNvSpPr>
            <a:spLocks noGrp="1"/>
          </p:cNvSpPr>
          <p:nvPr>
            <p:ph idx="4294967295"/>
          </p:nvPr>
        </p:nvSpPr>
        <p:spPr>
          <a:xfrm>
            <a:off x="951322" y="1675843"/>
            <a:ext cx="10515600" cy="4859338"/>
          </a:xfrm>
        </p:spPr>
        <p:txBody>
          <a:bodyPr>
            <a:normAutofit/>
          </a:bodyPr>
          <a:lstStyle/>
          <a:p>
            <a:pPr marL="0" indent="0">
              <a:buNone/>
            </a:pPr>
            <a:r>
              <a:rPr lang="en-US" altLang="zh-CN" sz="4000" b="0" dirty="0" smtClean="0">
                <a:solidFill>
                  <a:schemeClr val="tx1"/>
                </a:solidFill>
              </a:rPr>
              <a:t>Introduction</a:t>
            </a:r>
          </a:p>
          <a:p>
            <a:pPr marL="0" indent="0">
              <a:buNone/>
            </a:pPr>
            <a:r>
              <a:rPr lang="en-US" altLang="zh-CN" sz="4000" b="0" dirty="0" smtClean="0">
                <a:solidFill>
                  <a:schemeClr val="tx1"/>
                </a:solidFill>
              </a:rPr>
              <a:t>Method</a:t>
            </a:r>
            <a:endParaRPr lang="en-US" altLang="zh-CN" sz="4000" b="0" dirty="0">
              <a:solidFill>
                <a:schemeClr val="tx1"/>
              </a:solidFill>
            </a:endParaRPr>
          </a:p>
          <a:p>
            <a:pPr marL="0" indent="0">
              <a:buNone/>
            </a:pPr>
            <a:r>
              <a:rPr lang="en-US" altLang="zh-CN" sz="4000" b="0" dirty="0">
                <a:solidFill>
                  <a:schemeClr val="tx1"/>
                </a:solidFill>
              </a:rPr>
              <a:t>Experiment</a:t>
            </a:r>
          </a:p>
          <a:p>
            <a:pPr marL="0" indent="0">
              <a:buNone/>
            </a:pPr>
            <a:r>
              <a:rPr lang="en-US" altLang="zh-CN" sz="4000" b="0" dirty="0">
                <a:solidFill>
                  <a:schemeClr val="tx1"/>
                </a:solidFill>
              </a:rPr>
              <a:t>Conclusion</a:t>
            </a:r>
          </a:p>
          <a:p>
            <a:pPr marL="0" indent="0">
              <a:buNone/>
            </a:pPr>
            <a:endParaRPr lang="zh-CN" altLang="en-US" sz="2400" b="0" dirty="0">
              <a:solidFill>
                <a:schemeClr val="tx1"/>
              </a:solidFill>
            </a:endParaRPr>
          </a:p>
        </p:txBody>
      </p:sp>
      <p:sp>
        <p:nvSpPr>
          <p:cNvPr id="2" name="文本框 1">
            <a:extLst>
              <a:ext uri="{FF2B5EF4-FFF2-40B4-BE49-F238E27FC236}">
                <a16:creationId xmlns:a16="http://schemas.microsoft.com/office/drawing/2014/main" id="{578CF13F-C129-4929-88BA-272FB13F8E85}"/>
              </a:ext>
            </a:extLst>
          </p:cNvPr>
          <p:cNvSpPr txBox="1"/>
          <p:nvPr/>
        </p:nvSpPr>
        <p:spPr>
          <a:xfrm>
            <a:off x="793423" y="791852"/>
            <a:ext cx="10605154" cy="769441"/>
          </a:xfrm>
          <a:prstGeom prst="rect">
            <a:avLst/>
          </a:prstGeom>
          <a:noFill/>
        </p:spPr>
        <p:txBody>
          <a:bodyPr wrap="square" rtlCol="0">
            <a:spAutoFit/>
          </a:bodyPr>
          <a:lstStyle/>
          <a:p>
            <a:pPr algn="ctr"/>
            <a:r>
              <a:rPr lang="en-US" altLang="zh-CN" sz="4400" b="1" dirty="0">
                <a:solidFill>
                  <a:srgbClr val="002060"/>
                </a:solidFill>
                <a:effectLst>
                  <a:glow rad="63500">
                    <a:schemeClr val="bg1"/>
                  </a:glow>
                  <a:reflection blurRad="6350" stA="55000" endA="300" endPos="35000" dir="5400000" sy="-100000" algn="bl" rotWithShape="0"/>
                </a:effectLst>
                <a:ea typeface="华康俪金黑W8(P)" panose="020B0800000000000000" pitchFamily="34" charset="-122"/>
                <a:cs typeface="Times New Roman" panose="02020603050405020304" pitchFamily="18" charset="0"/>
              </a:rPr>
              <a:t>Outline</a:t>
            </a:r>
            <a:endParaRPr lang="zh-CN" altLang="en-US" sz="4400" b="1" dirty="0">
              <a:solidFill>
                <a:srgbClr val="002060"/>
              </a:solidFill>
              <a:effectLst>
                <a:glow rad="63500">
                  <a:schemeClr val="bg1"/>
                </a:glow>
                <a:reflection blurRad="6350" stA="55000" endA="300" endPos="35000" dir="5400000" sy="-100000" algn="bl" rotWithShape="0"/>
              </a:effectLst>
              <a:ea typeface="华康俪金黑W8(P)"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258424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A3C4CD-6DD2-4C65-A08E-E9D64CB82437}"/>
              </a:ext>
            </a:extLst>
          </p:cNvPr>
          <p:cNvSpPr>
            <a:spLocks noGrp="1"/>
          </p:cNvSpPr>
          <p:nvPr>
            <p:ph type="title" idx="4294967295"/>
          </p:nvPr>
        </p:nvSpPr>
        <p:spPr>
          <a:xfrm>
            <a:off x="0" y="770364"/>
            <a:ext cx="12191999" cy="482600"/>
          </a:xfrm>
        </p:spPr>
        <p:txBody>
          <a:bodyPr>
            <a:normAutofit fontScale="90000"/>
          </a:bodyPr>
          <a:lstStyle/>
          <a:p>
            <a:r>
              <a:rPr lang="en-US" altLang="zh-CN" sz="4400" dirty="0" smtClean="0"/>
              <a:t>Introduction</a:t>
            </a:r>
            <a:endParaRPr lang="zh-CN" altLang="en-US" sz="4400" dirty="0"/>
          </a:p>
        </p:txBody>
      </p:sp>
      <p:pic>
        <p:nvPicPr>
          <p:cNvPr id="8" name="图片 7"/>
          <p:cNvPicPr>
            <a:picLocks noChangeAspect="1"/>
          </p:cNvPicPr>
          <p:nvPr/>
        </p:nvPicPr>
        <p:blipFill>
          <a:blip r:embed="rId3"/>
          <a:stretch>
            <a:fillRect/>
          </a:stretch>
        </p:blipFill>
        <p:spPr>
          <a:xfrm>
            <a:off x="490073" y="1434003"/>
            <a:ext cx="6902247" cy="4997381"/>
          </a:xfrm>
          <a:prstGeom prst="rect">
            <a:avLst/>
          </a:prstGeom>
        </p:spPr>
      </p:pic>
      <p:pic>
        <p:nvPicPr>
          <p:cNvPr id="5" name="图片 4"/>
          <p:cNvPicPr>
            <a:picLocks noChangeAspect="1"/>
          </p:cNvPicPr>
          <p:nvPr/>
        </p:nvPicPr>
        <p:blipFill>
          <a:blip r:embed="rId4"/>
          <a:stretch>
            <a:fillRect/>
          </a:stretch>
        </p:blipFill>
        <p:spPr>
          <a:xfrm>
            <a:off x="8964891" y="1866061"/>
            <a:ext cx="1294270" cy="411542"/>
          </a:xfrm>
          <a:prstGeom prst="rect">
            <a:avLst/>
          </a:prstGeom>
        </p:spPr>
      </p:pic>
      <p:pic>
        <p:nvPicPr>
          <p:cNvPr id="6" name="图片 5"/>
          <p:cNvPicPr>
            <a:picLocks noChangeAspect="1"/>
          </p:cNvPicPr>
          <p:nvPr/>
        </p:nvPicPr>
        <p:blipFill>
          <a:blip r:embed="rId5"/>
          <a:stretch>
            <a:fillRect/>
          </a:stretch>
        </p:blipFill>
        <p:spPr>
          <a:xfrm>
            <a:off x="8742330" y="2855639"/>
            <a:ext cx="1739392" cy="396232"/>
          </a:xfrm>
          <a:prstGeom prst="rect">
            <a:avLst/>
          </a:prstGeom>
        </p:spPr>
      </p:pic>
      <p:pic>
        <p:nvPicPr>
          <p:cNvPr id="7" name="图片 6"/>
          <p:cNvPicPr>
            <a:picLocks noChangeAspect="1"/>
          </p:cNvPicPr>
          <p:nvPr/>
        </p:nvPicPr>
        <p:blipFill>
          <a:blip r:embed="rId6"/>
          <a:stretch>
            <a:fillRect/>
          </a:stretch>
        </p:blipFill>
        <p:spPr>
          <a:xfrm>
            <a:off x="10142357" y="5126181"/>
            <a:ext cx="1159497" cy="326109"/>
          </a:xfrm>
          <a:prstGeom prst="rect">
            <a:avLst/>
          </a:prstGeom>
        </p:spPr>
      </p:pic>
      <p:pic>
        <p:nvPicPr>
          <p:cNvPr id="9" name="图片 8"/>
          <p:cNvPicPr>
            <a:picLocks noChangeAspect="1"/>
          </p:cNvPicPr>
          <p:nvPr/>
        </p:nvPicPr>
        <p:blipFill>
          <a:blip r:embed="rId7"/>
          <a:stretch>
            <a:fillRect/>
          </a:stretch>
        </p:blipFill>
        <p:spPr>
          <a:xfrm>
            <a:off x="7657486" y="5092673"/>
            <a:ext cx="1954540" cy="393123"/>
          </a:xfrm>
          <a:prstGeom prst="rect">
            <a:avLst/>
          </a:prstGeom>
        </p:spPr>
      </p:pic>
      <p:sp>
        <p:nvSpPr>
          <p:cNvPr id="10" name="矩形 9"/>
          <p:cNvSpPr/>
          <p:nvPr/>
        </p:nvSpPr>
        <p:spPr>
          <a:xfrm>
            <a:off x="8038573" y="4070345"/>
            <a:ext cx="3531736" cy="461665"/>
          </a:xfrm>
          <a:prstGeom prst="rect">
            <a:avLst/>
          </a:prstGeom>
        </p:spPr>
        <p:txBody>
          <a:bodyPr wrap="none">
            <a:spAutoFit/>
          </a:bodyPr>
          <a:lstStyle/>
          <a:p>
            <a:r>
              <a:rPr lang="zh-CN" altLang="en-US" sz="2400" dirty="0"/>
              <a:t>extractive and abstractive</a:t>
            </a:r>
          </a:p>
        </p:txBody>
      </p:sp>
    </p:spTree>
    <p:extLst>
      <p:ext uri="{BB962C8B-B14F-4D97-AF65-F5344CB8AC3E}">
        <p14:creationId xmlns:p14="http://schemas.microsoft.com/office/powerpoint/2010/main" val="482071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A3C4CD-6DD2-4C65-A08E-E9D64CB82437}"/>
              </a:ext>
            </a:extLst>
          </p:cNvPr>
          <p:cNvSpPr>
            <a:spLocks noGrp="1"/>
          </p:cNvSpPr>
          <p:nvPr>
            <p:ph type="title" idx="4294967295"/>
          </p:nvPr>
        </p:nvSpPr>
        <p:spPr>
          <a:xfrm>
            <a:off x="0" y="770364"/>
            <a:ext cx="12191999" cy="482600"/>
          </a:xfrm>
        </p:spPr>
        <p:txBody>
          <a:bodyPr>
            <a:normAutofit fontScale="90000"/>
          </a:bodyPr>
          <a:lstStyle/>
          <a:p>
            <a:r>
              <a:rPr lang="en-US" altLang="zh-CN" sz="4400" dirty="0"/>
              <a:t>Method</a:t>
            </a:r>
            <a:endParaRPr lang="zh-CN" altLang="en-US" sz="4400" dirty="0"/>
          </a:p>
        </p:txBody>
      </p:sp>
      <p:pic>
        <p:nvPicPr>
          <p:cNvPr id="9" name="图片 8"/>
          <p:cNvPicPr>
            <a:picLocks noChangeAspect="1"/>
          </p:cNvPicPr>
          <p:nvPr/>
        </p:nvPicPr>
        <p:blipFill>
          <a:blip r:embed="rId3"/>
          <a:stretch>
            <a:fillRect/>
          </a:stretch>
        </p:blipFill>
        <p:spPr>
          <a:xfrm>
            <a:off x="8417453" y="3529101"/>
            <a:ext cx="3774545" cy="1258182"/>
          </a:xfrm>
          <a:prstGeom prst="rect">
            <a:avLst/>
          </a:prstGeom>
        </p:spPr>
      </p:pic>
      <p:pic>
        <p:nvPicPr>
          <p:cNvPr id="10" name="图片 9"/>
          <p:cNvPicPr>
            <a:picLocks noChangeAspect="1"/>
          </p:cNvPicPr>
          <p:nvPr/>
        </p:nvPicPr>
        <p:blipFill>
          <a:blip r:embed="rId4"/>
          <a:stretch>
            <a:fillRect/>
          </a:stretch>
        </p:blipFill>
        <p:spPr>
          <a:xfrm>
            <a:off x="8417454" y="1873706"/>
            <a:ext cx="3774545" cy="1410269"/>
          </a:xfrm>
          <a:prstGeom prst="rect">
            <a:avLst/>
          </a:prstGeom>
        </p:spPr>
      </p:pic>
      <p:sp>
        <p:nvSpPr>
          <p:cNvPr id="12" name="矩形 11"/>
          <p:cNvSpPr/>
          <p:nvPr/>
        </p:nvSpPr>
        <p:spPr>
          <a:xfrm>
            <a:off x="301519" y="1498089"/>
            <a:ext cx="2366353" cy="461665"/>
          </a:xfrm>
          <a:prstGeom prst="rect">
            <a:avLst/>
          </a:prstGeom>
        </p:spPr>
        <p:txBody>
          <a:bodyPr wrap="none">
            <a:spAutoFit/>
          </a:bodyPr>
          <a:lstStyle/>
          <a:p>
            <a:r>
              <a:rPr lang="zh-CN" altLang="en-US" sz="2400" b="1" dirty="0"/>
              <a:t>Extractor Agent</a:t>
            </a:r>
          </a:p>
        </p:txBody>
      </p:sp>
      <p:pic>
        <p:nvPicPr>
          <p:cNvPr id="13" name="图片 12"/>
          <p:cNvPicPr>
            <a:picLocks noChangeAspect="1"/>
          </p:cNvPicPr>
          <p:nvPr/>
        </p:nvPicPr>
        <p:blipFill>
          <a:blip r:embed="rId5"/>
          <a:stretch>
            <a:fillRect/>
          </a:stretch>
        </p:blipFill>
        <p:spPr>
          <a:xfrm>
            <a:off x="301519" y="2111448"/>
            <a:ext cx="7908472" cy="4093488"/>
          </a:xfrm>
          <a:prstGeom prst="rect">
            <a:avLst/>
          </a:prstGeom>
        </p:spPr>
      </p:pic>
      <p:sp>
        <p:nvSpPr>
          <p:cNvPr id="14" name="矩形 13"/>
          <p:cNvSpPr/>
          <p:nvPr/>
        </p:nvSpPr>
        <p:spPr>
          <a:xfrm>
            <a:off x="0" y="1974046"/>
            <a:ext cx="4754880" cy="461665"/>
          </a:xfrm>
          <a:prstGeom prst="rect">
            <a:avLst/>
          </a:prstGeom>
        </p:spPr>
        <p:txBody>
          <a:bodyPr wrap="square">
            <a:spAutoFit/>
          </a:bodyPr>
          <a:lstStyle/>
          <a:p>
            <a:r>
              <a:rPr lang="zh-CN" altLang="en-US" sz="1200" dirty="0">
                <a:solidFill>
                  <a:srgbClr val="FF0000"/>
                </a:solidFill>
              </a:rPr>
              <a:t>虚线框部分表示对一个句子进行建模</a:t>
            </a:r>
            <a:r>
              <a:rPr lang="en-US" altLang="zh-CN" sz="1200" dirty="0">
                <a:solidFill>
                  <a:srgbClr val="FF0000"/>
                </a:solidFill>
              </a:rPr>
              <a:t>,</a:t>
            </a:r>
            <a:r>
              <a:rPr lang="zh-CN" altLang="en-US" sz="1200" dirty="0">
                <a:solidFill>
                  <a:srgbClr val="FF0000"/>
                </a:solidFill>
              </a:rPr>
              <a:t>每个黑色的框表示对词的</a:t>
            </a:r>
            <a:r>
              <a:rPr lang="en-US" altLang="zh-CN" sz="1200" dirty="0">
                <a:solidFill>
                  <a:srgbClr val="FF0000"/>
                </a:solidFill>
              </a:rPr>
              <a:t>embedding</a:t>
            </a:r>
            <a:endParaRPr lang="zh-CN" altLang="en-US" sz="1200" dirty="0">
              <a:solidFill>
                <a:srgbClr val="FF0000"/>
              </a:solidFill>
            </a:endParaRPr>
          </a:p>
        </p:txBody>
      </p:sp>
    </p:spTree>
    <p:extLst>
      <p:ext uri="{BB962C8B-B14F-4D97-AF65-F5344CB8AC3E}">
        <p14:creationId xmlns:p14="http://schemas.microsoft.com/office/powerpoint/2010/main" val="3327634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328585" y="2890383"/>
            <a:ext cx="3035263" cy="2597428"/>
          </a:xfrm>
          <a:prstGeom prst="rect">
            <a:avLst/>
          </a:prstGeom>
        </p:spPr>
      </p:pic>
      <p:sp>
        <p:nvSpPr>
          <p:cNvPr id="3" name="矩形 2"/>
          <p:cNvSpPr/>
          <p:nvPr/>
        </p:nvSpPr>
        <p:spPr>
          <a:xfrm>
            <a:off x="0" y="1740052"/>
            <a:ext cx="4754880" cy="461665"/>
          </a:xfrm>
          <a:prstGeom prst="rect">
            <a:avLst/>
          </a:prstGeom>
        </p:spPr>
        <p:txBody>
          <a:bodyPr wrap="square">
            <a:spAutoFit/>
          </a:bodyPr>
          <a:lstStyle/>
          <a:p>
            <a:r>
              <a:rPr lang="zh-CN" altLang="en-US" sz="1200" dirty="0">
                <a:solidFill>
                  <a:srgbClr val="FF0000"/>
                </a:solidFill>
              </a:rPr>
              <a:t>虚线框部分表示对一个句子进行建模</a:t>
            </a:r>
            <a:r>
              <a:rPr lang="en-US" altLang="zh-CN" sz="1200" dirty="0">
                <a:solidFill>
                  <a:srgbClr val="FF0000"/>
                </a:solidFill>
              </a:rPr>
              <a:t>,</a:t>
            </a:r>
            <a:r>
              <a:rPr lang="zh-CN" altLang="en-US" sz="1200" dirty="0">
                <a:solidFill>
                  <a:srgbClr val="FF0000"/>
                </a:solidFill>
              </a:rPr>
              <a:t>每个黑色的框表示对词的</a:t>
            </a:r>
            <a:r>
              <a:rPr lang="en-US" altLang="zh-CN" sz="1200" dirty="0">
                <a:solidFill>
                  <a:srgbClr val="FF0000"/>
                </a:solidFill>
              </a:rPr>
              <a:t>embedding</a:t>
            </a:r>
            <a:endParaRPr lang="zh-CN" altLang="en-US" sz="1200" dirty="0">
              <a:solidFill>
                <a:srgbClr val="FF0000"/>
              </a:solidFill>
            </a:endParaRPr>
          </a:p>
        </p:txBody>
      </p:sp>
      <p:pic>
        <p:nvPicPr>
          <p:cNvPr id="4" name="图片 3"/>
          <p:cNvPicPr>
            <a:picLocks noChangeAspect="1"/>
          </p:cNvPicPr>
          <p:nvPr/>
        </p:nvPicPr>
        <p:blipFill>
          <a:blip r:embed="rId3"/>
          <a:stretch>
            <a:fillRect/>
          </a:stretch>
        </p:blipFill>
        <p:spPr>
          <a:xfrm>
            <a:off x="5238149" y="2104883"/>
            <a:ext cx="6686746" cy="3050002"/>
          </a:xfrm>
          <a:prstGeom prst="rect">
            <a:avLst/>
          </a:prstGeom>
        </p:spPr>
      </p:pic>
      <p:pic>
        <p:nvPicPr>
          <p:cNvPr id="5" name="图片 4"/>
          <p:cNvPicPr>
            <a:picLocks noChangeAspect="1"/>
          </p:cNvPicPr>
          <p:nvPr/>
        </p:nvPicPr>
        <p:blipFill>
          <a:blip r:embed="rId4"/>
          <a:stretch>
            <a:fillRect/>
          </a:stretch>
        </p:blipFill>
        <p:spPr>
          <a:xfrm>
            <a:off x="7390614" y="5387937"/>
            <a:ext cx="4534281" cy="547559"/>
          </a:xfrm>
          <a:prstGeom prst="rect">
            <a:avLst/>
          </a:prstGeom>
        </p:spPr>
      </p:pic>
      <p:sp>
        <p:nvSpPr>
          <p:cNvPr id="6" name="矩形 5"/>
          <p:cNvSpPr/>
          <p:nvPr/>
        </p:nvSpPr>
        <p:spPr>
          <a:xfrm>
            <a:off x="4877807" y="1034113"/>
            <a:ext cx="986167" cy="400110"/>
          </a:xfrm>
          <a:prstGeom prst="rect">
            <a:avLst/>
          </a:prstGeom>
        </p:spPr>
        <p:txBody>
          <a:bodyPr wrap="none">
            <a:spAutoFit/>
          </a:bodyPr>
          <a:lstStyle/>
          <a:p>
            <a:r>
              <a:rPr lang="en-US" altLang="zh-CN" sz="2000" dirty="0" smtClean="0"/>
              <a:t>PCNN: </a:t>
            </a:r>
            <a:endParaRPr lang="zh-CN" altLang="en-US" sz="2000" dirty="0"/>
          </a:p>
        </p:txBody>
      </p:sp>
      <p:sp>
        <p:nvSpPr>
          <p:cNvPr id="7" name="矩形 6"/>
          <p:cNvSpPr/>
          <p:nvPr/>
        </p:nvSpPr>
        <p:spPr>
          <a:xfrm>
            <a:off x="5062696" y="5596942"/>
            <a:ext cx="2060179" cy="338554"/>
          </a:xfrm>
          <a:prstGeom prst="rect">
            <a:avLst/>
          </a:prstGeom>
        </p:spPr>
        <p:txBody>
          <a:bodyPr wrap="none">
            <a:spAutoFit/>
          </a:bodyPr>
          <a:lstStyle/>
          <a:p>
            <a:r>
              <a:rPr lang="en-US" altLang="zh-CN" sz="1600" dirty="0" smtClean="0"/>
              <a:t>Position embedding: </a:t>
            </a:r>
            <a:endParaRPr lang="zh-CN" altLang="en-US" sz="1600" dirty="0"/>
          </a:p>
        </p:txBody>
      </p:sp>
      <p:sp>
        <p:nvSpPr>
          <p:cNvPr id="8" name="矩形 7"/>
          <p:cNvSpPr/>
          <p:nvPr/>
        </p:nvSpPr>
        <p:spPr>
          <a:xfrm>
            <a:off x="4877807" y="1576077"/>
            <a:ext cx="6651174" cy="523220"/>
          </a:xfrm>
          <a:prstGeom prst="rect">
            <a:avLst/>
          </a:prstGeom>
        </p:spPr>
        <p:txBody>
          <a:bodyPr wrap="square">
            <a:spAutoFit/>
          </a:bodyPr>
          <a:lstStyle/>
          <a:p>
            <a:r>
              <a:rPr lang="en-US" altLang="zh-CN" sz="1400" dirty="0" smtClean="0"/>
              <a:t>ACL_2015_</a:t>
            </a:r>
            <a:r>
              <a:rPr lang="zh-CN" altLang="en-US" sz="1400" dirty="0" smtClean="0"/>
              <a:t>Distant </a:t>
            </a:r>
            <a:r>
              <a:rPr lang="zh-CN" altLang="en-US" sz="1400" dirty="0"/>
              <a:t>supervision for relation extraction via piecewise </a:t>
            </a:r>
            <a:r>
              <a:rPr lang="en-US" altLang="zh-CN" sz="1400" dirty="0"/>
              <a:t> </a:t>
            </a:r>
            <a:r>
              <a:rPr lang="zh-CN" altLang="en-US" sz="1400" dirty="0" smtClean="0"/>
              <a:t>convolutional </a:t>
            </a:r>
            <a:r>
              <a:rPr lang="zh-CN" altLang="en-US" sz="1400" dirty="0"/>
              <a:t>neural networks</a:t>
            </a:r>
          </a:p>
        </p:txBody>
      </p:sp>
    </p:spTree>
    <p:extLst>
      <p:ext uri="{BB962C8B-B14F-4D97-AF65-F5344CB8AC3E}">
        <p14:creationId xmlns:p14="http://schemas.microsoft.com/office/powerpoint/2010/main" val="1483603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883282"/>
            <a:ext cx="2828018" cy="461665"/>
          </a:xfrm>
          <a:prstGeom prst="rect">
            <a:avLst/>
          </a:prstGeom>
        </p:spPr>
        <p:txBody>
          <a:bodyPr wrap="none">
            <a:spAutoFit/>
          </a:bodyPr>
          <a:lstStyle/>
          <a:p>
            <a:r>
              <a:rPr lang="en-US" altLang="zh-CN" sz="2400" b="1" dirty="0">
                <a:solidFill>
                  <a:srgbClr val="4D4D4D"/>
                </a:solidFill>
                <a:latin typeface="-apple-system"/>
              </a:rPr>
              <a:t>Pointer </a:t>
            </a:r>
            <a:r>
              <a:rPr lang="en-US" altLang="zh-CN" sz="2400" b="1" dirty="0" smtClean="0">
                <a:solidFill>
                  <a:srgbClr val="4D4D4D"/>
                </a:solidFill>
                <a:latin typeface="-apple-system"/>
              </a:rPr>
              <a:t>Networks:</a:t>
            </a:r>
            <a:endParaRPr lang="zh-CN" altLang="en-US" sz="2400" b="1" dirty="0"/>
          </a:p>
        </p:txBody>
      </p:sp>
      <p:sp>
        <p:nvSpPr>
          <p:cNvPr id="5" name="矩形 4"/>
          <p:cNvSpPr/>
          <p:nvPr/>
        </p:nvSpPr>
        <p:spPr>
          <a:xfrm>
            <a:off x="2738382" y="844411"/>
            <a:ext cx="8168430" cy="646331"/>
          </a:xfrm>
          <a:prstGeom prst="rect">
            <a:avLst/>
          </a:prstGeom>
        </p:spPr>
        <p:txBody>
          <a:bodyPr wrap="square">
            <a:spAutoFit/>
          </a:bodyPr>
          <a:lstStyle/>
          <a:p>
            <a:r>
              <a:rPr lang="zh-CN" altLang="en-US" dirty="0" smtClean="0">
                <a:solidFill>
                  <a:srgbClr val="4D4D4D"/>
                </a:solidFill>
                <a:latin typeface="-apple-system"/>
              </a:rPr>
              <a:t>传统的</a:t>
            </a:r>
            <a:r>
              <a:rPr lang="en-US" altLang="zh-CN" dirty="0">
                <a:solidFill>
                  <a:srgbClr val="4D4D4D"/>
                </a:solidFill>
                <a:latin typeface="-apple-system"/>
              </a:rPr>
              <a:t>seq2seq</a:t>
            </a:r>
            <a:r>
              <a:rPr lang="zh-CN" altLang="en-US" dirty="0">
                <a:solidFill>
                  <a:srgbClr val="4D4D4D"/>
                </a:solidFill>
                <a:latin typeface="-apple-system"/>
              </a:rPr>
              <a:t>模型是无法解决输出序列的词汇表会随着输入序列长度的改变而改变的问题</a:t>
            </a:r>
            <a:r>
              <a:rPr lang="zh-CN" altLang="en-US" dirty="0" smtClean="0">
                <a:solidFill>
                  <a:srgbClr val="4D4D4D"/>
                </a:solidFill>
                <a:latin typeface="-apple-system"/>
              </a:rPr>
              <a:t>的</a:t>
            </a:r>
            <a:r>
              <a:rPr lang="en-US" altLang="zh-CN" dirty="0" smtClean="0">
                <a:solidFill>
                  <a:srgbClr val="4D4D4D"/>
                </a:solidFill>
                <a:latin typeface="-apple-system"/>
              </a:rPr>
              <a:t>,</a:t>
            </a:r>
            <a:r>
              <a:rPr lang="zh-CN" altLang="en-US" dirty="0" smtClean="0">
                <a:solidFill>
                  <a:srgbClr val="4D4D4D"/>
                </a:solidFill>
                <a:latin typeface="-apple-system"/>
              </a:rPr>
              <a:t>即</a:t>
            </a:r>
            <a:r>
              <a:rPr lang="zh-CN" altLang="en-US" dirty="0" smtClean="0"/>
              <a:t>输出</a:t>
            </a:r>
            <a:r>
              <a:rPr lang="zh-CN" altLang="en-US" dirty="0"/>
              <a:t>往往是输入集合的子集</a:t>
            </a:r>
            <a:endParaRPr lang="zh-CN" altLang="en-US" dirty="0"/>
          </a:p>
        </p:txBody>
      </p:sp>
      <p:sp>
        <p:nvSpPr>
          <p:cNvPr id="6" name="矩形 5"/>
          <p:cNvSpPr/>
          <p:nvPr/>
        </p:nvSpPr>
        <p:spPr>
          <a:xfrm>
            <a:off x="2738382" y="1587073"/>
            <a:ext cx="8045882" cy="646331"/>
          </a:xfrm>
          <a:prstGeom prst="rect">
            <a:avLst/>
          </a:prstGeom>
        </p:spPr>
        <p:txBody>
          <a:bodyPr wrap="square">
            <a:spAutoFit/>
          </a:bodyPr>
          <a:lstStyle/>
          <a:p>
            <a:r>
              <a:rPr lang="zh-CN" altLang="en-US" dirty="0">
                <a:solidFill>
                  <a:srgbClr val="4D4D4D"/>
                </a:solidFill>
                <a:latin typeface="-apple-system"/>
              </a:rPr>
              <a:t>每个指针对应输入序列的一个元素，从而我们可以直接操作输入序列而不需要特意设定输出词汇表</a:t>
            </a:r>
            <a:endParaRPr lang="zh-CN" altLang="en-US" dirty="0"/>
          </a:p>
        </p:txBody>
      </p:sp>
      <p:pic>
        <p:nvPicPr>
          <p:cNvPr id="8" name="Picture 2" descr="https://img2020.cnblogs.com/blog/1950008/202005/1950008-20200519220904686-7569893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74" y="2269036"/>
            <a:ext cx="6413740" cy="39937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g2020.cnblogs.com/blog/1950008/202005/1950008-20200519220921153-15519522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9758" y="2733877"/>
            <a:ext cx="4454105" cy="1484702"/>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6761323" y="2311645"/>
            <a:ext cx="1160895" cy="369332"/>
          </a:xfrm>
          <a:prstGeom prst="rect">
            <a:avLst/>
          </a:prstGeom>
          <a:noFill/>
        </p:spPr>
        <p:txBody>
          <a:bodyPr wrap="none" rtlCol="0">
            <a:spAutoFit/>
          </a:bodyPr>
          <a:lstStyle/>
          <a:p>
            <a:r>
              <a:rPr lang="en-US" altLang="zh-CN" dirty="0" smtClean="0"/>
              <a:t>Attention:</a:t>
            </a:r>
            <a:endParaRPr lang="zh-CN" altLang="en-US" dirty="0"/>
          </a:p>
        </p:txBody>
      </p:sp>
      <p:sp>
        <p:nvSpPr>
          <p:cNvPr id="11" name="文本框 10"/>
          <p:cNvSpPr txBox="1"/>
          <p:nvPr/>
        </p:nvSpPr>
        <p:spPr>
          <a:xfrm>
            <a:off x="6761323" y="4282954"/>
            <a:ext cx="1850186" cy="369332"/>
          </a:xfrm>
          <a:prstGeom prst="rect">
            <a:avLst/>
          </a:prstGeom>
          <a:noFill/>
        </p:spPr>
        <p:txBody>
          <a:bodyPr wrap="none" rtlCol="0">
            <a:spAutoFit/>
          </a:bodyPr>
          <a:lstStyle/>
          <a:p>
            <a:r>
              <a:rPr lang="en-US" altLang="zh-CN" dirty="0" smtClean="0"/>
              <a:t>Pointer Network:</a:t>
            </a:r>
            <a:endParaRPr lang="zh-CN" altLang="en-US" dirty="0"/>
          </a:p>
        </p:txBody>
      </p:sp>
      <p:pic>
        <p:nvPicPr>
          <p:cNvPr id="1030" name="Picture 6" descr="https://img2020.cnblogs.com/blog/1950008/202005/1950008-20200519220943786-186431658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7984" y="4806686"/>
            <a:ext cx="4480270" cy="3791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img2020.cnblogs.com/blog/1950008/202005/1950008-20200519221015824-76935125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7984" y="5422523"/>
            <a:ext cx="3914895" cy="398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043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374" y="1360615"/>
            <a:ext cx="9088181" cy="494801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0" descr="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7484" y="1275775"/>
            <a:ext cx="5843229" cy="5275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658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A3C4CD-6DD2-4C65-A08E-E9D64CB82437}"/>
              </a:ext>
            </a:extLst>
          </p:cNvPr>
          <p:cNvSpPr>
            <a:spLocks noGrp="1"/>
          </p:cNvSpPr>
          <p:nvPr>
            <p:ph type="title" idx="4294967295"/>
          </p:nvPr>
        </p:nvSpPr>
        <p:spPr>
          <a:xfrm>
            <a:off x="0" y="770364"/>
            <a:ext cx="12191999" cy="482600"/>
          </a:xfrm>
        </p:spPr>
        <p:txBody>
          <a:bodyPr>
            <a:normAutofit fontScale="90000"/>
          </a:bodyPr>
          <a:lstStyle/>
          <a:p>
            <a:r>
              <a:rPr lang="en-US" altLang="zh-CN" sz="4400" dirty="0"/>
              <a:t>Method</a:t>
            </a:r>
            <a:endParaRPr lang="zh-CN" altLang="en-US" sz="4400" dirty="0"/>
          </a:p>
        </p:txBody>
      </p:sp>
      <p:pic>
        <p:nvPicPr>
          <p:cNvPr id="5" name="图片 4"/>
          <p:cNvPicPr>
            <a:picLocks noChangeAspect="1"/>
          </p:cNvPicPr>
          <p:nvPr/>
        </p:nvPicPr>
        <p:blipFill>
          <a:blip r:embed="rId3"/>
          <a:stretch>
            <a:fillRect/>
          </a:stretch>
        </p:blipFill>
        <p:spPr>
          <a:xfrm>
            <a:off x="7640375" y="2068180"/>
            <a:ext cx="4258304" cy="449396"/>
          </a:xfrm>
          <a:prstGeom prst="rect">
            <a:avLst/>
          </a:prstGeom>
        </p:spPr>
      </p:pic>
      <p:pic>
        <p:nvPicPr>
          <p:cNvPr id="7" name="图片 6"/>
          <p:cNvPicPr>
            <a:picLocks noChangeAspect="1"/>
          </p:cNvPicPr>
          <p:nvPr/>
        </p:nvPicPr>
        <p:blipFill>
          <a:blip r:embed="rId4"/>
          <a:stretch>
            <a:fillRect/>
          </a:stretch>
        </p:blipFill>
        <p:spPr>
          <a:xfrm>
            <a:off x="7545440" y="3113774"/>
            <a:ext cx="4448175" cy="495300"/>
          </a:xfrm>
          <a:prstGeom prst="rect">
            <a:avLst/>
          </a:prstGeom>
        </p:spPr>
      </p:pic>
      <p:pic>
        <p:nvPicPr>
          <p:cNvPr id="8" name="图片 7"/>
          <p:cNvPicPr>
            <a:picLocks noChangeAspect="1"/>
          </p:cNvPicPr>
          <p:nvPr/>
        </p:nvPicPr>
        <p:blipFill>
          <a:blip r:embed="rId5"/>
          <a:stretch>
            <a:fillRect/>
          </a:stretch>
        </p:blipFill>
        <p:spPr>
          <a:xfrm>
            <a:off x="7545439" y="5076223"/>
            <a:ext cx="4264075" cy="787321"/>
          </a:xfrm>
          <a:prstGeom prst="rect">
            <a:avLst/>
          </a:prstGeom>
        </p:spPr>
      </p:pic>
      <p:pic>
        <p:nvPicPr>
          <p:cNvPr id="12" name="图片 11"/>
          <p:cNvPicPr>
            <a:picLocks noChangeAspect="1"/>
          </p:cNvPicPr>
          <p:nvPr/>
        </p:nvPicPr>
        <p:blipFill>
          <a:blip r:embed="rId6"/>
          <a:stretch>
            <a:fillRect/>
          </a:stretch>
        </p:blipFill>
        <p:spPr>
          <a:xfrm>
            <a:off x="7692944" y="4152452"/>
            <a:ext cx="3969066" cy="403163"/>
          </a:xfrm>
          <a:prstGeom prst="rect">
            <a:avLst/>
          </a:prstGeom>
        </p:spPr>
      </p:pic>
      <p:pic>
        <p:nvPicPr>
          <p:cNvPr id="13" name="图片 12"/>
          <p:cNvPicPr>
            <a:picLocks noChangeAspect="1"/>
          </p:cNvPicPr>
          <p:nvPr/>
        </p:nvPicPr>
        <p:blipFill>
          <a:blip r:embed="rId7"/>
          <a:stretch>
            <a:fillRect/>
          </a:stretch>
        </p:blipFill>
        <p:spPr>
          <a:xfrm>
            <a:off x="922712" y="1806620"/>
            <a:ext cx="5642611" cy="4863880"/>
          </a:xfrm>
          <a:prstGeom prst="rect">
            <a:avLst/>
          </a:prstGeom>
        </p:spPr>
      </p:pic>
    </p:spTree>
    <p:extLst>
      <p:ext uri="{BB962C8B-B14F-4D97-AF65-F5344CB8AC3E}">
        <p14:creationId xmlns:p14="http://schemas.microsoft.com/office/powerpoint/2010/main" val="1546232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C1F676-6B2A-4CA6-9D6B-3C6C179ED8D7}"/>
              </a:ext>
            </a:extLst>
          </p:cNvPr>
          <p:cNvSpPr>
            <a:spLocks noGrp="1"/>
          </p:cNvSpPr>
          <p:nvPr>
            <p:ph type="title" idx="4294967295"/>
          </p:nvPr>
        </p:nvSpPr>
        <p:spPr>
          <a:xfrm>
            <a:off x="0" y="769938"/>
            <a:ext cx="12192000" cy="484187"/>
          </a:xfrm>
        </p:spPr>
        <p:txBody>
          <a:bodyPr>
            <a:normAutofit fontScale="90000"/>
          </a:bodyPr>
          <a:lstStyle/>
          <a:p>
            <a:r>
              <a:rPr lang="en-US" altLang="zh-CN" sz="4400" dirty="0"/>
              <a:t>Experiment</a:t>
            </a:r>
            <a:endParaRPr lang="zh-CN" altLang="en-US" sz="4400" dirty="0"/>
          </a:p>
        </p:txBody>
      </p:sp>
      <p:pic>
        <p:nvPicPr>
          <p:cNvPr id="5" name="图片 4"/>
          <p:cNvPicPr>
            <a:picLocks noChangeAspect="1"/>
          </p:cNvPicPr>
          <p:nvPr/>
        </p:nvPicPr>
        <p:blipFill>
          <a:blip r:embed="rId3"/>
          <a:stretch>
            <a:fillRect/>
          </a:stretch>
        </p:blipFill>
        <p:spPr>
          <a:xfrm>
            <a:off x="1544128" y="1836894"/>
            <a:ext cx="8725235" cy="4022413"/>
          </a:xfrm>
          <a:prstGeom prst="rect">
            <a:avLst/>
          </a:prstGeom>
        </p:spPr>
      </p:pic>
    </p:spTree>
    <p:extLst>
      <p:ext uri="{BB962C8B-B14F-4D97-AF65-F5344CB8AC3E}">
        <p14:creationId xmlns:p14="http://schemas.microsoft.com/office/powerpoint/2010/main" val="285725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12203</TotalTime>
  <Words>242</Words>
  <Application>Microsoft Office PowerPoint</Application>
  <PresentationFormat>宽屏</PresentationFormat>
  <Paragraphs>44</Paragraphs>
  <Slides>13</Slides>
  <Notes>9</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13</vt:i4>
      </vt:variant>
    </vt:vector>
  </HeadingPairs>
  <TitlesOfParts>
    <vt:vector size="24" baseType="lpstr">
      <vt:lpstr>-apple-system</vt:lpstr>
      <vt:lpstr>等线</vt:lpstr>
      <vt:lpstr>仿宋</vt:lpstr>
      <vt:lpstr>华康俪金黑W8(P)</vt:lpstr>
      <vt:lpstr>宋体</vt:lpstr>
      <vt:lpstr>Arial</vt:lpstr>
      <vt:lpstr>Bahnschrift Condensed</vt:lpstr>
      <vt:lpstr>Gill Sans Ultra Bold</vt:lpstr>
      <vt:lpstr>Times New Roman</vt:lpstr>
      <vt:lpstr>Wingdings</vt:lpstr>
      <vt:lpstr>Office 主题​​</vt:lpstr>
      <vt:lpstr>PowerPoint 演示文稿</vt:lpstr>
      <vt:lpstr>PowerPoint 演示文稿</vt:lpstr>
      <vt:lpstr>Introduction</vt:lpstr>
      <vt:lpstr>Method</vt:lpstr>
      <vt:lpstr>PowerPoint 演示文稿</vt:lpstr>
      <vt:lpstr>PowerPoint 演示文稿</vt:lpstr>
      <vt:lpstr>PowerPoint 演示文稿</vt:lpstr>
      <vt:lpstr>Method</vt:lpstr>
      <vt:lpstr>Experiment</vt:lpstr>
      <vt:lpstr>Experiment</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Jivana</cp:lastModifiedBy>
  <cp:revision>696</cp:revision>
  <dcterms:created xsi:type="dcterms:W3CDTF">2017-04-22T07:59:29Z</dcterms:created>
  <dcterms:modified xsi:type="dcterms:W3CDTF">2020-11-23T13:46:10Z</dcterms:modified>
</cp:coreProperties>
</file>